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82352A-AF1A-44E8-9E8A-BBF323E7C0F3}">
  <a:tblStyle styleId="{B882352A-AF1A-44E8-9E8A-BBF323E7C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5g5bRE3WF2PgkCm9LhKn2hdOmTxhk9aX_U06TMYcu0A/edit?usp=sharing" TargetMode="External"/><Relationship Id="rId3" Type="http://schemas.openxmlformats.org/officeDocument/2006/relationships/hyperlink" Target="https://docs.google.com/spreadsheets/d/1tETwE0k0tERu1p1aOt8Rfitot1k3f77ywS8kicBPqdg/edit?usp=sharing" TargetMode="External"/><Relationship Id="rId4" Type="http://schemas.openxmlformats.org/officeDocument/2006/relationships/hyperlink" Target="https://docs.google.com/spreadsheets/d/1Ey_E4W1LsHYp2MPWMqv8Q8IFNDcoAth_hUQNx3j3uV8/edit?usp=sharing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WwxB5tNJQ6uvPjHAA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selfie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cxhPm4DSar6J8Yh1yMBEPQ0ihA6s3RuCUdVygr-3wB6jR4Rg/viewform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Todn2bYuRz_LqYrOaJy-A9XVoynhncqICRTnHluc38o/edit?usp=sharing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stagram.com/p/CmUv48DLvxd/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327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26aa6700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26aa6700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4ab6f896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4ab6f896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favorites{5,6,7,8}.py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e0bd9f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e0bd9f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b02730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b02730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6b02730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6b02730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6b02730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6b02730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4e9944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4e9944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6b02730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6b02730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4e9944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b4e9944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b4e9944f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b4e9944f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3e0bd9f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3e0bd9f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b4e9944f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b4e9944f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2da9ab1cbbaab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2da9ab1cbbaab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50c39d9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750c39d9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ab6f896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ab6f896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favorites.csv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3e0bd9f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3e0bd9f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562e1027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562e1027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language FROM favorites;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562e1027_1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562e1027_1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DISTINCT language FROM favorites;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/>
              <a:t>SELECT COUNT(DISTINCT language) FROM favorites;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7562e1027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7562e1027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= 'Hello, World';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(problem = 'Hello, World' OR problem = 'Hello, It''s Me');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LIKE 'Hello, %';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4e9944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4e9944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language, COUNT(*) FROM favorites GROUP BY language;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b4e9944f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b4e9944f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b4e9944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b4e9944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b4e9944f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b4e9944f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b4e9944f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b4e9944f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4e9944f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4e9944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b4e9944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b4e9944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FROM favorites GROUP BY language ORDER BY COUNT(*) DESC;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 LIMIT 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3e0bd9f2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3e0bd9f2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INSERT INTO favorites (language, problem) VALUES('SQL', 'Fiftyville');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4ab6f896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4ab6f896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50c39d9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50c39d9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DELETE FROM favorites WHERE Timestamp IS NULL;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750c39d9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750c39d9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UPDATE favorites SET language = 'SQL', problem = 'Fiftyville';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DELETE FROM favorites;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6aa6700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26aa6700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https://docs.google.com/spreadsheets/d/15g5bRE3WF2PgkCm9LhKn2hdOmTxhk9aX_U06TMYcu0A/edit?usp=sharing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https://docs.google.com/spreadsheets/d/1tETwE0k0tERu1p1aOt8Rfitot1k3f77ywS8kicBPqdg/edit?usp=sharing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https://docs.google.com/spreadsheets/d/1Ey_E4W1LsHYp2MPWMqv8Q8IFNDcoAth_hUQNx3j3uV8/edit?usp=sharing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4ab6f896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4ab6f896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4ab6f896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4ab6f896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LIMIT 10;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ratings LIMIT 10;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6b02730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6b02730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https://forms.gle/WwxB5tNJQ6uvPjHAA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ab6f8964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ab6f8964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4ab6f8964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4ab6f8964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shows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ratings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4ab6f8964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4ab6f896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4ab6f896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4ab6f896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4ab6f896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4ab6f896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ratings WHERE rating &gt;= 6.0 LIMIT 10;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show_id FROM ratings WHERE rating &gt;= 6.0 LIMIT 10;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shows WHERE id IN (SELECT show_id FROM ratings WHERE rating &gt;= 6.0) LIMIT 10;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title FROM shows WHERE id IN (SELECT show_id FROM ratings WHERE rating &gt;= 6.0) LIMIT 10;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4ab6f8964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4ab6f8964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4ab6f896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4ab6f896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ab6f8964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ab6f896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4ab6f8964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4ab6f8964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 FROM shows JOIN ratings ON shows.id = ratings.show_id WHERE rating &gt;= 6.0 LIMIT 10;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4ab6f8964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4ab6f896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4ab6f896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4ab6f896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https://emojipedia.org/apple/ios-17.4/selfie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4ab6f8964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4ab6f896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4ab6f896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4ab6f896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rating FROM shows JOIN ratings ON shows.id = ratings.show_id WHERE rating &gt;= 6.0 LIMIT 10;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4ab6f8964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4ab6f8964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ab6f896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ab6f896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genres LIMIT 10;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id = 63881;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ab6f8964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4ab6f8964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genres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63881;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(SELECT id FROM shows WHERE title = 'Catweazle');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4ab6f8964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4ab6f8964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4ab6f8964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4ab6f8964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4ab6f8964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4ab6f8964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* FROM shows JOIN genres ON shows.id = genres.show_id WHERE id = 63881;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4ab6f8964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4ab6f8964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4ab6f8964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4ab6f8964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6b0273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6b0273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https://docs.google.com/forms/d/e/1FAIpQLScxhPm4DSar6J8Yh1yMBEPQ0ihA6s3RuCUdVygr-3wB6jR4Rg/viewform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4ab6f8964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4ab6f896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4ab6f896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4ab6f896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title,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4ab6f8964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4ab6f8964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4ab6f896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4ab6f896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4ab6f8964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4ab6f8964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4ab6f8964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4ab6f8964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 AND year = 2005;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name FROM people WHERE id IN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person_id FROM stars WHERE show_id =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shows WHERE title = 'The Office' AND year = 2005));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stars ON shows.id = stars.show_id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people ON stars.person_id = people.id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name = 'Steve Carell';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4ab6f896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4ab6f896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.schema writers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56b02730f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56b02730f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.timer 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3e0bd9f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3e0bd9f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 INDEX title_index ON shows (title);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6b02730f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6b02730f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56b02730f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56b02730f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https://docs.google.com/spreadsheets/d/1Todn2bYuRz_LqYrOaJy-A9XVoynhncqICRTnHluc38o/edit?usp=sharing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6b02730f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6b02730f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name_index ON people (name);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person_index ON stars (person_id);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26aa6700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26aa6700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26aa6700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726aa6700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favorites8.py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aa9196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aa9196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 STORY (lock or note)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b4e9944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b4e9944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https://www.instagram.com/p/CmUv48DLvxd/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6b02730f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6b02730f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6aa91968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6aa9196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3e0bd9f2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3e0bd9f2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26aa6700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726aa6700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b4e9944f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0b4e9944f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6b02730f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6b02730f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726aa6700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726aa6700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26aa6700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26aa6700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6aa6700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726aa6700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726aa6700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726aa6700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26aa6700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26aa6700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726aa6700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726aa6700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6aa6700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6aa6700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aa6700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aa6700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b4e9944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0b4e9944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4ab6f896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4ab6f896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e0bd9f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e0bd9f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favorites{0,1,2,3,4}.py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726aa6700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726aa6700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26aa6700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26aa6700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26aa6700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26aa6700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26aa6700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26aa6700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https://xkcd.com/327/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26aa6700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726aa6700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s50.ly/favorite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cs50.readthedocs.io/libraries/cs50/python/#cs50.SQ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22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key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value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TABLE table (column type,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souvenir photo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sqlite3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sqlite3 FILE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.schema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 table;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LOWER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39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0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C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1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42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rgbClr val="21212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43"/>
          <p:cNvGraphicFramePr/>
          <p:nvPr/>
        </p:nvGraphicFramePr>
        <p:xfrm>
          <a:off x="34744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97525"/>
                <a:gridCol w="1097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language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COUNT(*)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Python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 INTO table (column, ...) VALUES(value,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 table SET column = value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1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1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cs50.ly/favorites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3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3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58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9" name="Google Shape;289;p58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5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5" name="Google Shape;295;p59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60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1" name="Google Shape;301;p60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61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7" name="Google Shape;307;p61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99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304250"/>
            <a:ext cx="2535000" cy="2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6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3" name="Google Shape;313;p62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386676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6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90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9" name="Google Shape;319;p63"/>
          <p:cNvGraphicFramePr/>
          <p:nvPr/>
        </p:nvGraphicFramePr>
        <p:xfrm>
          <a:off x="32618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0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5"/>
          <p:cNvSpPr/>
          <p:nvPr/>
        </p:nvSpPr>
        <p:spPr>
          <a:xfrm>
            <a:off x="6012346" y="157594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5"/>
          <p:cNvSpPr/>
          <p:nvPr/>
        </p:nvSpPr>
        <p:spPr>
          <a:xfrm>
            <a:off x="5940543" y="160289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5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67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4" name="Google Shape;344;p67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68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0" name="Google Shape;350;p68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6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6" name="Google Shape;356;p69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70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2" name="Google Shape;362;p70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71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71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50" y="152400"/>
            <a:ext cx="75952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7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4" name="Google Shape;374;p72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7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0" name="Google Shape;380;p73"/>
          <p:cNvGraphicFramePr/>
          <p:nvPr/>
        </p:nvGraphicFramePr>
        <p:xfrm>
          <a:off x="3243175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" name="Google Shape;385;p74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{B882352A-AF1A-44E8-9E8A-BBF323E7C0F3}</a:tableStyleId>
              </a:tblPr>
              <a:tblGrid>
                <a:gridCol w="10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6"/>
          <p:cNvSpPr/>
          <p:nvPr/>
        </p:nvSpPr>
        <p:spPr>
          <a:xfrm>
            <a:off x="5671034" y="0"/>
            <a:ext cx="34542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6"/>
          <p:cNvSpPr/>
          <p:nvPr/>
        </p:nvSpPr>
        <p:spPr>
          <a:xfrm>
            <a:off x="3179884" y="2884300"/>
            <a:ext cx="2975100" cy="20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6"/>
          <p:cNvSpPr/>
          <p:nvPr/>
        </p:nvSpPr>
        <p:spPr>
          <a:xfrm>
            <a:off x="2465619" y="1435234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6"/>
          <p:cNvSpPr/>
          <p:nvPr/>
        </p:nvSpPr>
        <p:spPr>
          <a:xfrm>
            <a:off x="2787585" y="1549953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50" y="152400"/>
            <a:ext cx="75952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from cs50 import SQL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uFill>
                  <a:noFill/>
                </a:uFill>
                <a:hlinkClick r:id="rId3"/>
              </a:rPr>
              <a:t>cs50.readthedocs.io/libraries/cs50/python/#cs50.SQL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412" y="0"/>
            <a:ext cx="3621163" cy="5143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BEGIN TRANSACTION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ROLLBACK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db.execute("BEGIN TRANSACTION")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db.execute("COMMIT")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attacks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25" y="152400"/>
            <a:ext cx="7002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flat-file database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52400"/>
            <a:ext cx="5157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52400"/>
            <a:ext cx="5157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'malan@harvard.edu'--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'{password}'")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'malan@harvard.edu''--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538"/>
            <a:ext cx="9144000" cy="357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3" y="1277975"/>
            <a:ext cx="8406375" cy="2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